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61" autoAdjust="0"/>
    <p:restoredTop sz="86364" autoAdjust="0"/>
  </p:normalViewPr>
  <p:slideViewPr>
    <p:cSldViewPr snapToGrid="0" snapToObjects="1" showGuides="1">
      <p:cViewPr varScale="1">
        <p:scale>
          <a:sx n="16" d="100"/>
          <a:sy n="16" d="100"/>
        </p:scale>
        <p:origin x="225" y="21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449596" y="2378453"/>
            <a:ext cx="10548896" cy="2781686"/>
          </a:xfrm>
        </p:spPr>
        <p:txBody>
          <a:bodyPr/>
          <a:lstStyle/>
          <a:p>
            <a:r>
              <a:rPr lang="en-US" sz="6000" dirty="0"/>
              <a:t>Ocular complications of diabetes mellitus are the leading cause of blindness and diabetic macular edema (DME)  is one the main cause of central vision loss in diabetic patients.  </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449596" y="1564966"/>
            <a:ext cx="10548896" cy="700185"/>
          </a:xfrm>
        </p:spPr>
        <p:txBody>
          <a:bodyPr/>
          <a:lstStyle/>
          <a:p>
            <a:r>
              <a:rPr lang="en-US" sz="6000" dirty="0"/>
              <a:t>Introduction</a:t>
            </a:r>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a:xfrm>
            <a:off x="449596" y="8731642"/>
            <a:ext cx="10548896" cy="700185"/>
          </a:xfrm>
        </p:spPr>
        <p:txBody>
          <a:bodyPr/>
          <a:lstStyle/>
          <a:p>
            <a:r>
              <a:rPr lang="en-US" sz="6000" dirty="0"/>
              <a:t>Hypothesis</a:t>
            </a:r>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a:xfrm>
            <a:off x="449596" y="15023085"/>
            <a:ext cx="10548896" cy="700185"/>
          </a:xfrm>
        </p:spPr>
        <p:txBody>
          <a:bodyPr/>
          <a:lstStyle/>
          <a:p>
            <a:r>
              <a:rPr lang="en-US" sz="6000" dirty="0"/>
              <a:t>Methods</a:t>
            </a:r>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a:xfrm>
            <a:off x="566910" y="15839538"/>
            <a:ext cx="11336502" cy="7018128"/>
          </a:xfrm>
        </p:spPr>
        <p:txBody>
          <a:bodyPr/>
          <a:lstStyle/>
          <a:p>
            <a:pPr marL="857250" indent="-857250">
              <a:buFont typeface="Arial" panose="020B0604020202020204" pitchFamily="34" charset="0"/>
              <a:buChar char="•"/>
            </a:pPr>
            <a:r>
              <a:rPr lang="en-US" sz="6000" dirty="0"/>
              <a:t>2262 medical records reviewed for patients diagnosed with DME + VA ≥ 20/25</a:t>
            </a:r>
          </a:p>
          <a:p>
            <a:pPr marL="857250" indent="-857250">
              <a:buFont typeface="Arial" panose="020B0604020202020204" pitchFamily="34" charset="0"/>
              <a:buChar char="•"/>
            </a:pPr>
            <a:r>
              <a:rPr lang="en-US" sz="6000" dirty="0"/>
              <a:t>Baseline and clinical characteristics (age, sex, severity of diabetic retinopathy, </a:t>
            </a:r>
            <a:r>
              <a:rPr lang="en-US" sz="6000" dirty="0" err="1"/>
              <a:t>etc</a:t>
            </a:r>
            <a:r>
              <a:rPr lang="en-US" sz="6000" dirty="0"/>
              <a:t>) were recorded </a:t>
            </a:r>
          </a:p>
          <a:p>
            <a:pPr marL="857250" indent="-857250">
              <a:buFont typeface="Arial" panose="020B0604020202020204" pitchFamily="34" charset="0"/>
              <a:buChar char="•"/>
            </a:pPr>
            <a:r>
              <a:rPr lang="en-US" sz="6000" dirty="0"/>
              <a:t>HbA1C levels and VA recorded annually. </a:t>
            </a:r>
          </a:p>
          <a:p>
            <a:pPr marL="857250" indent="-857250">
              <a:buFont typeface="Arial" panose="020B0604020202020204" pitchFamily="34" charset="0"/>
              <a:buChar char="•"/>
            </a:pPr>
            <a:r>
              <a:rPr lang="en-US" sz="6000" dirty="0"/>
              <a:t>Optical coherence tomography (OCT) images were graded for anatomic markers. </a:t>
            </a:r>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a:xfrm>
            <a:off x="39527028" y="19567488"/>
            <a:ext cx="10548897" cy="1107988"/>
          </a:xfrm>
        </p:spPr>
        <p:txBody>
          <a:bodyPr/>
          <a:lstStyle/>
          <a:p>
            <a:r>
              <a:rPr lang="en-US" sz="6000" dirty="0"/>
              <a:t>Discussion</a:t>
            </a:r>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a:xfrm>
            <a:off x="39527028" y="20306001"/>
            <a:ext cx="10548897" cy="8032946"/>
          </a:xfrm>
        </p:spPr>
        <p:txBody>
          <a:bodyPr/>
          <a:lstStyle/>
          <a:p>
            <a:pPr marL="857250" indent="-857250">
              <a:buFont typeface="Arial" panose="020B0604020202020204" pitchFamily="34" charset="0"/>
              <a:buChar char="•"/>
            </a:pPr>
            <a:r>
              <a:rPr lang="en-US" sz="6000" dirty="0"/>
              <a:t>Our results were consistent to protocol V, a large prospective study with similar research parameters</a:t>
            </a:r>
          </a:p>
          <a:p>
            <a:pPr marL="857250" indent="-857250">
              <a:buFont typeface="Arial" panose="020B0604020202020204" pitchFamily="34" charset="0"/>
              <a:buChar char="•"/>
            </a:pPr>
            <a:r>
              <a:rPr lang="en-US" sz="6000" dirty="0"/>
              <a:t>Hypothesize that our cohort study was not sensitive enough to identify a predicting imaging biomarker. </a:t>
            </a:r>
          </a:p>
        </p:txBody>
      </p:sp>
      <p:sp>
        <p:nvSpPr>
          <p:cNvPr id="9" name="Text Placeholder 8">
            <a:extLst>
              <a:ext uri="{FF2B5EF4-FFF2-40B4-BE49-F238E27FC236}">
                <a16:creationId xmlns:a16="http://schemas.microsoft.com/office/drawing/2014/main" id="{7EC75DA3-2809-4243-A419-9999372B8A2B}"/>
              </a:ext>
            </a:extLst>
          </p:cNvPr>
          <p:cNvSpPr>
            <a:spLocks noGrp="1"/>
          </p:cNvSpPr>
          <p:nvPr>
            <p:ph type="body" sz="quarter" idx="96"/>
          </p:nvPr>
        </p:nvSpPr>
        <p:spPr>
          <a:xfrm>
            <a:off x="449596" y="9597458"/>
            <a:ext cx="10548896" cy="834824"/>
          </a:xfrm>
        </p:spPr>
        <p:txBody>
          <a:bodyPr/>
          <a:lstStyle/>
          <a:p>
            <a:r>
              <a:rPr lang="en-US" sz="6000" dirty="0"/>
              <a:t>There will be anatomic and clinical factors in patients with DME and good visual acuity (VA) that are associated with increased vision loss over time. </a:t>
            </a:r>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4493776" y="11443540"/>
            <a:ext cx="19824292" cy="11883253"/>
          </a:xfrm>
        </p:spPr>
        <p:txBody>
          <a:bodyPr/>
          <a:lstStyle/>
          <a:p>
            <a:r>
              <a:rPr lang="en-US" sz="9600" u="sng" dirty="0"/>
              <a:t>Main Finding</a:t>
            </a:r>
            <a:r>
              <a:rPr lang="en-US" sz="9600" dirty="0"/>
              <a:t>: </a:t>
            </a:r>
          </a:p>
          <a:p>
            <a:pPr marL="1143000" indent="-1143000">
              <a:buFont typeface="Arial" panose="020B0604020202020204" pitchFamily="34" charset="0"/>
              <a:buChar char="•"/>
            </a:pPr>
            <a:r>
              <a:rPr lang="en-US" sz="8800" dirty="0"/>
              <a:t>In a sample of 126 eyes with DME and good baseline VA, older age and severity of diabetic retinopathy were associated with more rapid vision loss. </a:t>
            </a:r>
          </a:p>
          <a:p>
            <a:pPr marL="1143000" indent="-1143000">
              <a:buFont typeface="Arial" panose="020B0604020202020204" pitchFamily="34" charset="0"/>
              <a:buChar char="•"/>
            </a:pPr>
            <a:r>
              <a:rPr lang="en-US" sz="8800" dirty="0"/>
              <a:t>Interestingly, no anatomical biomarkers on OCT were associated with vision loss over time. </a:t>
            </a:r>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a:xfrm>
            <a:off x="39527028" y="1019337"/>
            <a:ext cx="10548897" cy="1107988"/>
          </a:xfrm>
        </p:spPr>
        <p:txBody>
          <a:bodyPr/>
          <a:lstStyle/>
          <a:p>
            <a:r>
              <a:rPr lang="en-US" sz="6000" dirty="0"/>
              <a:t>Results</a:t>
            </a:r>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a:xfrm>
            <a:off x="39527028" y="1942681"/>
            <a:ext cx="10548897" cy="923157"/>
          </a:xfrm>
        </p:spPr>
        <p:txBody>
          <a:bodyPr/>
          <a:lstStyle/>
          <a:p>
            <a:pPr marL="857250" indent="-857250">
              <a:buFont typeface="Arial" panose="020B0604020202020204" pitchFamily="34" charset="0"/>
              <a:buChar char="•"/>
            </a:pPr>
            <a:r>
              <a:rPr lang="en-US" sz="6000" dirty="0"/>
              <a:t>126 eyes had DME with good baseline VA. </a:t>
            </a:r>
          </a:p>
          <a:p>
            <a:pPr marL="857250" indent="-857250">
              <a:buFont typeface="Arial" panose="020B0604020202020204" pitchFamily="34" charset="0"/>
              <a:buChar char="•"/>
            </a:pPr>
            <a:r>
              <a:rPr lang="en-US" sz="6000" dirty="0"/>
              <a:t>75% of eyes underwent visual acuity loss over a period of ~4 years (20/22 </a:t>
            </a:r>
            <a:r>
              <a:rPr lang="en-US" sz="6000" dirty="0">
                <a:sym typeface="Wingdings" panose="05000000000000000000" pitchFamily="2" charset="2"/>
              </a:rPr>
              <a:t> 20/27) </a:t>
            </a:r>
          </a:p>
          <a:p>
            <a:pPr marL="857250" indent="-857250">
              <a:buFont typeface="Arial" panose="020B0604020202020204" pitchFamily="34" charset="0"/>
              <a:buChar char="•"/>
            </a:pPr>
            <a:r>
              <a:rPr lang="en-US" sz="6000" dirty="0">
                <a:sym typeface="Wingdings" panose="05000000000000000000" pitchFamily="2" charset="2"/>
              </a:rPr>
              <a:t>Older age and severity of diabetic retinopathy were associated with vision loss.</a:t>
            </a:r>
          </a:p>
          <a:p>
            <a:pPr marL="857250" indent="-857250">
              <a:buFont typeface="Arial" panose="020B0604020202020204" pitchFamily="34" charset="0"/>
              <a:buChar char="•"/>
            </a:pPr>
            <a:r>
              <a:rPr lang="en-US" sz="6000" dirty="0">
                <a:sym typeface="Wingdings" panose="05000000000000000000" pitchFamily="2" charset="2"/>
              </a:rPr>
              <a:t>No OCT biomarkers were associated with vision loss. </a:t>
            </a:r>
            <a:endParaRPr lang="en-US" sz="6000" dirty="0"/>
          </a:p>
          <a:p>
            <a:endParaRPr lang="en-US" sz="6000" dirty="0"/>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a:xfrm>
            <a:off x="13236270" y="807967"/>
            <a:ext cx="24992076" cy="2438719"/>
          </a:xfrm>
        </p:spPr>
        <p:txBody>
          <a:bodyPr/>
          <a:lstStyle/>
          <a:p>
            <a:pPr algn="ctr"/>
            <a:r>
              <a:rPr lang="en-US" sz="11500" u="sng" dirty="0">
                <a:solidFill>
                  <a:schemeClr val="bg1"/>
                </a:solidFill>
              </a:rPr>
              <a:t>Natural History and Predictors of Vision Loss in Eyes with Diabetic Macular Edema and Good Initial Visual Acuity</a:t>
            </a:r>
          </a:p>
        </p:txBody>
      </p:sp>
      <p:sp>
        <p:nvSpPr>
          <p:cNvPr id="19" name="Rectangle 18">
            <a:extLst>
              <a:ext uri="{FF2B5EF4-FFF2-40B4-BE49-F238E27FC236}">
                <a16:creationId xmlns:a16="http://schemas.microsoft.com/office/drawing/2014/main" id="{401271F0-142F-4613-BF76-97F3B746E14D}"/>
              </a:ext>
            </a:extLst>
          </p:cNvPr>
          <p:cNvSpPr/>
          <p:nvPr/>
        </p:nvSpPr>
        <p:spPr>
          <a:xfrm>
            <a:off x="-10842171"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257432-7A02-4A4D-843D-1113270A00C9}"/>
              </a:ext>
            </a:extLst>
          </p:cNvPr>
          <p:cNvSpPr/>
          <p:nvPr/>
        </p:nvSpPr>
        <p:spPr>
          <a:xfrm>
            <a:off x="51954545"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Placeholder 31" descr="Diagram&#10;&#10;Description automatically generated">
            <a:extLst>
              <a:ext uri="{FF2B5EF4-FFF2-40B4-BE49-F238E27FC236}">
                <a16:creationId xmlns:a16="http://schemas.microsoft.com/office/drawing/2014/main" id="{74DB4ABF-4FBC-45C8-8292-09C75783D612}"/>
              </a:ext>
            </a:extLst>
          </p:cNvPr>
          <p:cNvPicPr>
            <a:picLocks noGrp="1" noChangeAspect="1"/>
          </p:cNvPicPr>
          <p:nvPr>
            <p:ph type="pic" sz="quarter" idx="155"/>
          </p:nvPr>
        </p:nvPicPr>
        <p:blipFill>
          <a:blip r:embed="rId2">
            <a:extLst>
              <a:ext uri="{28A0092B-C50C-407E-A947-70E740481C1C}">
                <a14:useLocalDpi xmlns:a14="http://schemas.microsoft.com/office/drawing/2010/main" val="0"/>
              </a:ext>
            </a:extLst>
          </a:blip>
          <a:srcRect l="6918" r="6918"/>
          <a:stretch>
            <a:fillRect/>
          </a:stretch>
        </p:blipFill>
        <p:spPr>
          <a:xfrm>
            <a:off x="39786101" y="11772276"/>
            <a:ext cx="10970703" cy="7901987"/>
          </a:xfrm>
        </p:spPr>
      </p:pic>
      <p:pic>
        <p:nvPicPr>
          <p:cNvPr id="34" name="Picture 33" descr="Qr code&#10;&#10;Description automatically generated">
            <a:extLst>
              <a:ext uri="{FF2B5EF4-FFF2-40B4-BE49-F238E27FC236}">
                <a16:creationId xmlns:a16="http://schemas.microsoft.com/office/drawing/2014/main" id="{F8FCCC95-9233-48E6-986E-AAF9F77A2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8263" y="23161635"/>
            <a:ext cx="4701694" cy="4701694"/>
          </a:xfrm>
          <a:prstGeom prst="rect">
            <a:avLst/>
          </a:prstGeom>
        </p:spPr>
      </p:pic>
      <p:sp>
        <p:nvSpPr>
          <p:cNvPr id="35" name="TextBox 34">
            <a:extLst>
              <a:ext uri="{FF2B5EF4-FFF2-40B4-BE49-F238E27FC236}">
                <a16:creationId xmlns:a16="http://schemas.microsoft.com/office/drawing/2014/main" id="{DBB51FE6-16D4-46C9-B5ED-0338E31B0FBE}"/>
              </a:ext>
            </a:extLst>
          </p:cNvPr>
          <p:cNvSpPr txBox="1"/>
          <p:nvPr/>
        </p:nvSpPr>
        <p:spPr>
          <a:xfrm>
            <a:off x="12967604" y="6483078"/>
            <a:ext cx="25351233" cy="2123658"/>
          </a:xfrm>
          <a:prstGeom prst="rect">
            <a:avLst/>
          </a:prstGeom>
          <a:noFill/>
        </p:spPr>
        <p:txBody>
          <a:bodyPr wrap="square" rtlCol="0">
            <a:spAutoFit/>
          </a:bodyPr>
          <a:lstStyle/>
          <a:p>
            <a:pPr algn="ctr"/>
            <a:r>
              <a:rPr lang="en-US" sz="6600" b="1" dirty="0">
                <a:solidFill>
                  <a:schemeClr val="bg1"/>
                </a:solidFill>
                <a:cs typeface="Times New Roman" panose="02020603050405020304" pitchFamily="18" charset="0"/>
              </a:rPr>
              <a:t>KieuYen Luu</a:t>
            </a:r>
          </a:p>
          <a:p>
            <a:pPr algn="ctr"/>
            <a:r>
              <a:rPr lang="en-US" sz="6600" b="1" dirty="0">
                <a:solidFill>
                  <a:schemeClr val="bg1"/>
                </a:solidFill>
                <a:cs typeface="Times New Roman" panose="02020603050405020304" pitchFamily="18" charset="0"/>
              </a:rPr>
              <a:t>University of California, Davis School of Medicine  </a:t>
            </a:r>
          </a:p>
        </p:txBody>
      </p:sp>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920</TotalTime>
  <Words>272</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Yen Luu</cp:lastModifiedBy>
  <cp:revision>86</cp:revision>
  <dcterms:created xsi:type="dcterms:W3CDTF">2012-02-03T19:11:35Z</dcterms:created>
  <dcterms:modified xsi:type="dcterms:W3CDTF">2021-02-16T21:56:04Z</dcterms:modified>
  <cp:contentStatus/>
</cp:coreProperties>
</file>